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62" r:id="rId3"/>
    <p:sldId id="257" r:id="rId4"/>
    <p:sldId id="258" r:id="rId5"/>
    <p:sldId id="328" r:id="rId6"/>
    <p:sldId id="260" r:id="rId7"/>
    <p:sldId id="259" r:id="rId8"/>
    <p:sldId id="263" r:id="rId9"/>
    <p:sldId id="265" r:id="rId10"/>
    <p:sldId id="266" r:id="rId11"/>
    <p:sldId id="330" r:id="rId12"/>
    <p:sldId id="267" r:id="rId13"/>
    <p:sldId id="280" r:id="rId14"/>
    <p:sldId id="339" r:id="rId15"/>
    <p:sldId id="264" r:id="rId16"/>
    <p:sldId id="268" r:id="rId17"/>
    <p:sldId id="294" r:id="rId18"/>
    <p:sldId id="295" r:id="rId19"/>
    <p:sldId id="296" r:id="rId20"/>
    <p:sldId id="344" r:id="rId21"/>
    <p:sldId id="345" r:id="rId22"/>
    <p:sldId id="346" r:id="rId23"/>
    <p:sldId id="347" r:id="rId24"/>
    <p:sldId id="337" r:id="rId25"/>
    <p:sldId id="348" r:id="rId26"/>
    <p:sldId id="278" r:id="rId27"/>
    <p:sldId id="283" r:id="rId28"/>
    <p:sldId id="284" r:id="rId29"/>
    <p:sldId id="282" r:id="rId30"/>
    <p:sldId id="285" r:id="rId31"/>
    <p:sldId id="286" r:id="rId32"/>
    <p:sldId id="287" r:id="rId33"/>
    <p:sldId id="288" r:id="rId34"/>
    <p:sldId id="289" r:id="rId35"/>
    <p:sldId id="290" r:id="rId36"/>
    <p:sldId id="291" r:id="rId37"/>
    <p:sldId id="292" r:id="rId38"/>
    <p:sldId id="301" r:id="rId39"/>
    <p:sldId id="307" r:id="rId40"/>
    <p:sldId id="308" r:id="rId41"/>
    <p:sldId id="306" r:id="rId42"/>
    <p:sldId id="316" r:id="rId43"/>
    <p:sldId id="304" r:id="rId44"/>
    <p:sldId id="315" r:id="rId45"/>
    <p:sldId id="305" r:id="rId46"/>
    <p:sldId id="303" r:id="rId47"/>
    <p:sldId id="333" r:id="rId48"/>
    <p:sldId id="302" r:id="rId49"/>
    <p:sldId id="336" r:id="rId50"/>
    <p:sldId id="334" r:id="rId51"/>
    <p:sldId id="335" r:id="rId52"/>
    <p:sldId id="314" r:id="rId53"/>
    <p:sldId id="313" r:id="rId54"/>
    <p:sldId id="312" r:id="rId55"/>
    <p:sldId id="311" r:id="rId56"/>
    <p:sldId id="310" r:id="rId57"/>
    <p:sldId id="341" r:id="rId58"/>
    <p:sldId id="342" r:id="rId59"/>
    <p:sldId id="338" r:id="rId60"/>
    <p:sldId id="322" r:id="rId61"/>
    <p:sldId id="321" r:id="rId62"/>
    <p:sldId id="320" r:id="rId63"/>
    <p:sldId id="319" r:id="rId64"/>
    <p:sldId id="317" r:id="rId65"/>
    <p:sldId id="309" r:id="rId66"/>
    <p:sldId id="327" r:id="rId67"/>
    <p:sldId id="326" r:id="rId68"/>
    <p:sldId id="325" r:id="rId69"/>
    <p:sldId id="343" r:id="rId70"/>
    <p:sldId id="279" r:id="rId71"/>
    <p:sldId id="270" r:id="rId72"/>
    <p:sldId id="271" r:id="rId73"/>
    <p:sldId id="272" r:id="rId74"/>
    <p:sldId id="273" r:id="rId75"/>
    <p:sldId id="274" r:id="rId76"/>
    <p:sldId id="275" r:id="rId77"/>
    <p:sldId id="277" r:id="rId78"/>
    <p:sldId id="276" r:id="rId79"/>
    <p:sldId id="293" r:id="rId80"/>
    <p:sldId id="298" r:id="rId81"/>
    <p:sldId id="299" r:id="rId82"/>
    <p:sldId id="349" r:id="rId83"/>
    <p:sldId id="340" r:id="rId84"/>
    <p:sldId id="329"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336"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E38E4D-051A-41E1-86A4-E56916468FD0}" type="datetimeFigureOut">
              <a:rPr lang="en-US" smtClean="0"/>
              <a:pPr/>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387206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38E4D-051A-41E1-86A4-E56916468FD0}" type="datetimeFigureOut">
              <a:rPr lang="en-US" smtClean="0"/>
              <a:pPr/>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426099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38E4D-051A-41E1-86A4-E56916468FD0}" type="datetimeFigureOut">
              <a:rPr lang="en-US" smtClean="0"/>
              <a:pPr/>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2403094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E38E4D-051A-41E1-86A4-E56916468FD0}" type="datetimeFigureOut">
              <a:rPr lang="en-US" smtClean="0"/>
              <a:pPr/>
              <a:t>4/6/2013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25376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38E4D-051A-41E1-86A4-E56916468FD0}" type="datetimeFigureOut">
              <a:rPr lang="en-US" smtClean="0"/>
              <a:pPr/>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322416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pPr/>
              <a:t>4/6/2013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386343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E38E4D-051A-41E1-86A4-E56916468FD0}" type="datetimeFigureOut">
              <a:rPr lang="en-US" smtClean="0"/>
              <a:pPr/>
              <a:t>4/6/2013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3110470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E38E4D-051A-41E1-86A4-E56916468FD0}" type="datetimeFigureOut">
              <a:rPr lang="en-US" smtClean="0"/>
              <a:pPr/>
              <a:t>4/6/2013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196192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E38E4D-051A-41E1-86A4-E56916468FD0}" type="datetimeFigureOut">
              <a:rPr lang="en-US" smtClean="0"/>
              <a:pPr/>
              <a:t>4/6/2013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422625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38E4D-051A-41E1-86A4-E56916468FD0}" type="datetimeFigureOut">
              <a:rPr lang="en-US" smtClean="0"/>
              <a:pPr/>
              <a:t>4/6/2013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264827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pPr/>
              <a:t>4/6/2013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87922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pPr/>
              <a:t>4/6/2013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1231842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38E4D-051A-41E1-86A4-E56916468FD0}" type="datetimeFigureOut">
              <a:rPr lang="en-US" smtClean="0"/>
              <a:pPr/>
              <a:t>4/6/2013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BB73A-582F-4420-9A14-CB10A2B2E5E8}" type="slidenum">
              <a:rPr lang="en-US" smtClean="0"/>
              <a:pPr/>
              <a:t>‹#›</a:t>
            </a:fld>
            <a:endParaRPr lang="en-US"/>
          </a:p>
        </p:txBody>
      </p:sp>
    </p:spTree>
    <p:extLst>
      <p:ext uri="{BB962C8B-B14F-4D97-AF65-F5344CB8AC3E}">
        <p14:creationId xmlns:p14="http://schemas.microsoft.com/office/powerpoint/2010/main" val="7950888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0.jpe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tracknature.com/mm5/merchant.mvc"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www.tracknature.com/mm5/merchant.mvc" TargetMode="Externa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9.png"/><Relationship Id="rId5" Type="http://schemas.openxmlformats.org/officeDocument/2006/relationships/hyperlink" Target="http://www.davidmarx.com/" TargetMode="External"/><Relationship Id="rId4" Type="http://schemas.openxmlformats.org/officeDocument/2006/relationships/hyperlink" Target="http://www.davidmarx.co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 Id="rId5" Type="http://schemas.openxmlformats.org/officeDocument/2006/relationships/image" Target="../media/image103.jpeg"/><Relationship Id="rId4" Type="http://schemas.openxmlformats.org/officeDocument/2006/relationships/image" Target="../media/image102.jpeg"/></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Cold Lights Dancing</a:t>
            </a:r>
            <a:endParaRPr lang="en-US" dirty="0"/>
          </a:p>
        </p:txBody>
      </p:sp>
      <p:sp>
        <p:nvSpPr>
          <p:cNvPr id="3" name="Subtitle 2"/>
          <p:cNvSpPr>
            <a:spLocks noGrp="1"/>
          </p:cNvSpPr>
          <p:nvPr>
            <p:ph type="subTitle" idx="1"/>
          </p:nvPr>
        </p:nvSpPr>
        <p:spPr/>
        <p:txBody>
          <a:bodyPr/>
          <a:lstStyle/>
          <a:p>
            <a:r>
              <a:rPr lang="en-US" dirty="0" smtClean="0"/>
              <a:t>6 Weeks in Churchill</a:t>
            </a:r>
          </a:p>
          <a:p>
            <a:r>
              <a:rPr lang="en-US" dirty="0" smtClean="0"/>
              <a:t>Where, Why, Who, When, What</a:t>
            </a:r>
            <a:endParaRPr lang="en-US" dirty="0"/>
          </a:p>
        </p:txBody>
      </p:sp>
      <p:pic>
        <p:nvPicPr>
          <p:cNvPr id="4" name="Picture 3" descr="DSC_009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12720" y="231140"/>
            <a:ext cx="3484880" cy="2308167"/>
          </a:xfrm>
          <a:prstGeom prst="rect">
            <a:avLst/>
          </a:prstGeom>
        </p:spPr>
      </p:pic>
    </p:spTree>
    <p:extLst>
      <p:ext uri="{BB962C8B-B14F-4D97-AF65-F5344CB8AC3E}">
        <p14:creationId xmlns:p14="http://schemas.microsoft.com/office/powerpoint/2010/main" val="3461100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048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15050" y="749829"/>
            <a:ext cx="2364790" cy="2600960"/>
          </a:xfrm>
          <a:prstGeom prst="rect">
            <a:avLst/>
          </a:prstGeom>
        </p:spPr>
      </p:pic>
      <p:sp>
        <p:nvSpPr>
          <p:cNvPr id="2" name="Title 1"/>
          <p:cNvSpPr>
            <a:spLocks noGrp="1"/>
          </p:cNvSpPr>
          <p:nvPr>
            <p:ph type="title"/>
          </p:nvPr>
        </p:nvSpPr>
        <p:spPr>
          <a:xfrm>
            <a:off x="457200" y="274638"/>
            <a:ext cx="8229600" cy="6370002"/>
          </a:xfrm>
        </p:spPr>
        <p:txBody>
          <a:bodyPr anchor="t"/>
          <a:lstStyle/>
          <a:p>
            <a:r>
              <a:rPr lang="en-US" dirty="0" smtClean="0"/>
              <a:t>Northern Lights Programs</a:t>
            </a:r>
            <a:endParaRPr lang="en-US" dirty="0"/>
          </a:p>
        </p:txBody>
      </p:sp>
      <p:pic>
        <p:nvPicPr>
          <p:cNvPr id="4" name="Picture 3" descr="Cafeteria almost full hous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1127760"/>
            <a:ext cx="2302933" cy="1727200"/>
          </a:xfrm>
          <a:prstGeom prst="rect">
            <a:avLst/>
          </a:prstGeom>
        </p:spPr>
      </p:pic>
      <p:pic>
        <p:nvPicPr>
          <p:cNvPr id="3" name="Picture 2" descr="IMG_0015.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15968" y="999067"/>
            <a:ext cx="1676863" cy="2235817"/>
          </a:xfrm>
          <a:prstGeom prst="rect">
            <a:avLst/>
          </a:prstGeom>
        </p:spPr>
      </p:pic>
      <p:pic>
        <p:nvPicPr>
          <p:cNvPr id="6" name="Picture 5" descr="DSC_0037.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1267" y="3324331"/>
            <a:ext cx="3479054" cy="2304309"/>
          </a:xfrm>
          <a:prstGeom prst="rect">
            <a:avLst/>
          </a:prstGeom>
        </p:spPr>
      </p:pic>
      <p:pic>
        <p:nvPicPr>
          <p:cNvPr id="8" name="Picture 7" descr="Irene after walk.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54400" y="4089400"/>
            <a:ext cx="3068320" cy="2301240"/>
          </a:xfrm>
          <a:prstGeom prst="rect">
            <a:avLst/>
          </a:prstGeom>
        </p:spPr>
      </p:pic>
      <p:pic>
        <p:nvPicPr>
          <p:cNvPr id="5" name="Picture 4" descr="IMG_0295.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07947" y="3474720"/>
            <a:ext cx="2871893" cy="2153920"/>
          </a:xfrm>
          <a:prstGeom prst="rect">
            <a:avLst/>
          </a:prstGeom>
        </p:spPr>
      </p:pic>
      <p:pic>
        <p:nvPicPr>
          <p:cNvPr id="9" name="Picture 8" descr="DSC_0088.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043132" y="1936222"/>
            <a:ext cx="2774228" cy="1837476"/>
          </a:xfrm>
          <a:prstGeom prst="rect">
            <a:avLst/>
          </a:prstGeom>
        </p:spPr>
      </p:pic>
    </p:spTree>
    <p:extLst>
      <p:ext uri="{BB962C8B-B14F-4D97-AF65-F5344CB8AC3E}">
        <p14:creationId xmlns:p14="http://schemas.microsoft.com/office/powerpoint/2010/main" val="1167351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17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13466" y="0"/>
            <a:ext cx="5143500" cy="6858000"/>
          </a:xfrm>
          <a:prstGeom prst="rect">
            <a:avLst/>
          </a:prstGeom>
        </p:spPr>
      </p:pic>
    </p:spTree>
    <p:extLst>
      <p:ext uri="{BB962C8B-B14F-4D97-AF65-F5344CB8AC3E}">
        <p14:creationId xmlns:p14="http://schemas.microsoft.com/office/powerpoint/2010/main" val="657906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Roger “</a:t>
            </a:r>
            <a:r>
              <a:rPr lang="en-US" dirty="0" err="1" smtClean="0"/>
              <a:t>starman</a:t>
            </a:r>
            <a:r>
              <a:rPr lang="en-US" dirty="0" smtClean="0"/>
              <a:t>” </a:t>
            </a:r>
            <a:r>
              <a:rPr lang="en-US" dirty="0" err="1" smtClean="0"/>
              <a:t>Woloshyn</a:t>
            </a:r>
            <a:endParaRPr lang="en-US" dirty="0"/>
          </a:p>
        </p:txBody>
      </p:sp>
      <p:pic>
        <p:nvPicPr>
          <p:cNvPr id="4" name="Picture 3" descr="IMG_030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4200" y="1960880"/>
            <a:ext cx="2644140" cy="3525520"/>
          </a:xfrm>
          <a:prstGeom prst="rect">
            <a:avLst/>
          </a:prstGeom>
        </p:spPr>
      </p:pic>
      <p:pic>
        <p:nvPicPr>
          <p:cNvPr id="3" name="Picture 2" descr="IMG_029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93060" y="1148080"/>
            <a:ext cx="4183380" cy="5577840"/>
          </a:xfrm>
          <a:prstGeom prst="rect">
            <a:avLst/>
          </a:prstGeom>
        </p:spPr>
      </p:pic>
      <p:pic>
        <p:nvPicPr>
          <p:cNvPr id="5" name="Picture 4" descr="ObserversHandbook.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76440" y="2113280"/>
            <a:ext cx="1797880" cy="2926080"/>
          </a:xfrm>
          <a:prstGeom prst="rect">
            <a:avLst/>
          </a:prstGeom>
        </p:spPr>
      </p:pic>
    </p:spTree>
    <p:extLst>
      <p:ext uri="{BB962C8B-B14F-4D97-AF65-F5344CB8AC3E}">
        <p14:creationId xmlns:p14="http://schemas.microsoft.com/office/powerpoint/2010/main" val="1383366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roralOval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371600" y="1172082"/>
            <a:ext cx="6644640" cy="5523357"/>
          </a:xfrm>
          <a:prstGeom prst="rect">
            <a:avLst/>
          </a:prstGeom>
        </p:spPr>
      </p:pic>
      <p:sp>
        <p:nvSpPr>
          <p:cNvPr id="2" name="Title 1"/>
          <p:cNvSpPr>
            <a:spLocks noGrp="1"/>
          </p:cNvSpPr>
          <p:nvPr>
            <p:ph type="title"/>
          </p:nvPr>
        </p:nvSpPr>
        <p:spPr/>
        <p:txBody>
          <a:bodyPr/>
          <a:lstStyle/>
          <a:p>
            <a:r>
              <a:rPr lang="en-US" dirty="0" smtClean="0"/>
              <a:t>Location, location, location</a:t>
            </a:r>
            <a:endParaRPr lang="en-US" dirty="0"/>
          </a:p>
        </p:txBody>
      </p:sp>
    </p:spTree>
    <p:extLst>
      <p:ext uri="{BB962C8B-B14F-4D97-AF65-F5344CB8AC3E}">
        <p14:creationId xmlns:p14="http://schemas.microsoft.com/office/powerpoint/2010/main" val="4045775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0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73511" y="454076"/>
            <a:ext cx="4482816" cy="5977088"/>
          </a:xfrm>
          <a:prstGeom prst="rect">
            <a:avLst/>
          </a:prstGeom>
        </p:spPr>
      </p:pic>
    </p:spTree>
    <p:extLst>
      <p:ext uri="{BB962C8B-B14F-4D97-AF65-F5344CB8AC3E}">
        <p14:creationId xmlns:p14="http://schemas.microsoft.com/office/powerpoint/2010/main" val="1487771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5040" y="2763828"/>
            <a:ext cx="6217920" cy="1143000"/>
          </a:xfrm>
        </p:spPr>
        <p:txBody>
          <a:bodyPr>
            <a:normAutofit fontScale="90000"/>
          </a:bodyPr>
          <a:lstStyle/>
          <a:p>
            <a:r>
              <a:rPr lang="en-US" dirty="0" smtClean="0"/>
              <a:t>Other Groups:</a:t>
            </a:r>
            <a:br>
              <a:rPr lang="en-US" dirty="0" smtClean="0"/>
            </a:br>
            <a:r>
              <a:rPr lang="en-US" dirty="0" smtClean="0"/>
              <a:t/>
            </a:r>
            <a:br>
              <a:rPr lang="en-US" dirty="0" smtClean="0"/>
            </a:br>
            <a:r>
              <a:rPr lang="en-US" dirty="0" smtClean="0"/>
              <a:t>Schools on Tundra</a:t>
            </a:r>
            <a:br>
              <a:rPr lang="en-US" dirty="0" smtClean="0"/>
            </a:br>
            <a:r>
              <a:rPr lang="en-US" dirty="0" smtClean="0"/>
              <a:t>Local scout groups</a:t>
            </a:r>
            <a:br>
              <a:rPr lang="en-US" dirty="0" smtClean="0"/>
            </a:br>
            <a:r>
              <a:rPr lang="en-US" dirty="0" smtClean="0"/>
              <a:t>Travel Manitoba</a:t>
            </a:r>
            <a:br>
              <a:rPr lang="en-US" dirty="0" smtClean="0"/>
            </a:br>
            <a:r>
              <a:rPr lang="en-US" dirty="0" smtClean="0"/>
              <a:t>Gap Adventure</a:t>
            </a:r>
            <a:br>
              <a:rPr lang="en-US" dirty="0" smtClean="0"/>
            </a:br>
            <a:r>
              <a:rPr lang="en-US" dirty="0" smtClean="0"/>
              <a:t>North of 58</a:t>
            </a:r>
            <a:br>
              <a:rPr lang="en-US" dirty="0" smtClean="0"/>
            </a:br>
            <a:endParaRPr lang="en-US" dirty="0"/>
          </a:p>
        </p:txBody>
      </p:sp>
      <p:pic>
        <p:nvPicPr>
          <p:cNvPr id="4" name="Picture 3" descr="DSC_051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4320" y="1927860"/>
            <a:ext cx="2995058" cy="1983740"/>
          </a:xfrm>
          <a:prstGeom prst="rect">
            <a:avLst/>
          </a:prstGeom>
        </p:spPr>
      </p:pic>
    </p:spTree>
    <p:extLst>
      <p:ext uri="{BB962C8B-B14F-4D97-AF65-F5344CB8AC3E}">
        <p14:creationId xmlns:p14="http://schemas.microsoft.com/office/powerpoint/2010/main" val="2923262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5198"/>
            <a:ext cx="8229600" cy="1143000"/>
          </a:xfrm>
        </p:spPr>
        <p:txBody>
          <a:bodyPr>
            <a:normAutofit fontScale="90000"/>
          </a:bodyPr>
          <a:lstStyle/>
          <a:p>
            <a:r>
              <a:rPr lang="en-US" dirty="0" err="1" smtClean="0">
                <a:solidFill>
                  <a:srgbClr val="FF0000"/>
                </a:solidFill>
              </a:rPr>
              <a:t>Earthwatch</a:t>
            </a:r>
            <a:r>
              <a:rPr lang="en-US" dirty="0" smtClean="0"/>
              <a:t/>
            </a:r>
            <a:br>
              <a:rPr lang="en-US" dirty="0" smtClean="0"/>
            </a:br>
            <a:r>
              <a:rPr lang="en-US" dirty="0" err="1" smtClean="0"/>
              <a:t>Earthwatch</a:t>
            </a:r>
            <a:r>
              <a:rPr lang="en-US" dirty="0" smtClean="0"/>
              <a:t> runs 6 field programs out of CNSC each year focusing on climate change effects at the arctic edge. Fixed stations were established in the 90s and early 00s to monitor snow conditions, wetlands, and tree margins, among other things. </a:t>
            </a:r>
            <a:r>
              <a:rPr lang="en-US" dirty="0"/>
              <a:t/>
            </a:r>
            <a:br>
              <a:rPr lang="en-US" dirty="0"/>
            </a:br>
            <a:r>
              <a:rPr lang="en-US" sz="2200" u="sng" dirty="0">
                <a:solidFill>
                  <a:schemeClr val="tx2">
                    <a:lumMod val="60000"/>
                    <a:lumOff val="40000"/>
                  </a:schemeClr>
                </a:solidFill>
              </a:rPr>
              <a:t>http://</a:t>
            </a:r>
            <a:r>
              <a:rPr lang="en-US" sz="2200" u="sng" dirty="0" err="1">
                <a:solidFill>
                  <a:schemeClr val="tx2">
                    <a:lumMod val="60000"/>
                    <a:lumOff val="40000"/>
                  </a:schemeClr>
                </a:solidFill>
              </a:rPr>
              <a:t>www.earthwatch.org</a:t>
            </a:r>
            <a:r>
              <a:rPr lang="en-US" sz="2200" u="sng" dirty="0">
                <a:solidFill>
                  <a:schemeClr val="tx2">
                    <a:lumMod val="60000"/>
                    <a:lumOff val="40000"/>
                  </a:schemeClr>
                </a:solidFill>
              </a:rPr>
              <a:t>/Briefings/KERSHAW_BRIEFING.PDF</a:t>
            </a:r>
          </a:p>
        </p:txBody>
      </p:sp>
    </p:spTree>
    <p:extLst>
      <p:ext uri="{BB962C8B-B14F-4D97-AF65-F5344CB8AC3E}">
        <p14:creationId xmlns:p14="http://schemas.microsoft.com/office/powerpoint/2010/main" val="2096261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4976"/>
            <a:ext cx="8229600" cy="1143000"/>
          </a:xfrm>
        </p:spPr>
        <p:txBody>
          <a:bodyPr>
            <a:normAutofit fontScale="90000"/>
          </a:bodyPr>
          <a:lstStyle/>
          <a:p>
            <a:r>
              <a:rPr lang="en-US" dirty="0" smtClean="0"/>
              <a:t>Research at the CNSC is on-going through principal investigators, and the tour groups help provide financial support to maintain both the </a:t>
            </a:r>
            <a:r>
              <a:rPr lang="en-US" dirty="0" err="1" smtClean="0"/>
              <a:t>centre</a:t>
            </a:r>
            <a:r>
              <a:rPr lang="en-US" dirty="0" smtClean="0"/>
              <a:t> and the research. Polar bear community health and populations are investigated. Staffers provide data in the frequent updating of the Earth’s geomagnetic pole.</a:t>
            </a:r>
            <a:endParaRPr lang="en-US" dirty="0"/>
          </a:p>
        </p:txBody>
      </p:sp>
    </p:spTree>
    <p:extLst>
      <p:ext uri="{BB962C8B-B14F-4D97-AF65-F5344CB8AC3E}">
        <p14:creationId xmlns:p14="http://schemas.microsoft.com/office/powerpoint/2010/main" val="3919271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Earthwatch</a:t>
            </a:r>
            <a:r>
              <a:rPr lang="en-US" sz="3600" dirty="0" smtClean="0"/>
              <a:t> Morning </a:t>
            </a:r>
            <a:r>
              <a:rPr lang="en-US" sz="3600" dirty="0" err="1" smtClean="0"/>
              <a:t>Komitak</a:t>
            </a:r>
            <a:r>
              <a:rPr lang="en-US" sz="3600" dirty="0" smtClean="0"/>
              <a:t> Commute</a:t>
            </a:r>
            <a:endParaRPr lang="en-US" sz="3600" dirty="0"/>
          </a:p>
        </p:txBody>
      </p:sp>
      <p:pic>
        <p:nvPicPr>
          <p:cNvPr id="3" name="Picture 2" descr="IMG_029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1580" y="1204961"/>
            <a:ext cx="7259766" cy="5444825"/>
          </a:xfrm>
          <a:prstGeom prst="rect">
            <a:avLst/>
          </a:prstGeom>
        </p:spPr>
      </p:pic>
    </p:spTree>
    <p:extLst>
      <p:ext uri="{BB962C8B-B14F-4D97-AF65-F5344CB8AC3E}">
        <p14:creationId xmlns:p14="http://schemas.microsoft.com/office/powerpoint/2010/main" val="2667887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Research</a:t>
            </a:r>
            <a:endParaRPr lang="en-US" dirty="0"/>
          </a:p>
        </p:txBody>
      </p:sp>
      <p:pic>
        <p:nvPicPr>
          <p:cNvPr id="3" name="Picture 2" descr="IMG_011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1404" y="1134758"/>
            <a:ext cx="2159743" cy="2879657"/>
          </a:xfrm>
          <a:prstGeom prst="rect">
            <a:avLst/>
          </a:prstGeom>
        </p:spPr>
      </p:pic>
      <p:pic>
        <p:nvPicPr>
          <p:cNvPr id="4" name="Picture 3" descr="IMG_041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34315" y="1417638"/>
            <a:ext cx="3253567" cy="2440175"/>
          </a:xfrm>
          <a:prstGeom prst="rect">
            <a:avLst/>
          </a:prstGeom>
        </p:spPr>
      </p:pic>
      <p:pic>
        <p:nvPicPr>
          <p:cNvPr id="5" name="Picture 4" descr="IMG_0419.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07713" y="1228453"/>
            <a:ext cx="2425676" cy="18192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IMG_0226.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82940" y="3248116"/>
            <a:ext cx="2223320" cy="2964426"/>
          </a:xfrm>
          <a:prstGeom prst="rect">
            <a:avLst/>
          </a:prstGeom>
        </p:spPr>
      </p:pic>
      <p:pic>
        <p:nvPicPr>
          <p:cNvPr id="7" name="Picture 6" descr="DSC_0180.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2651" y="4216303"/>
            <a:ext cx="3199720" cy="2119295"/>
          </a:xfrm>
          <a:prstGeom prst="rect">
            <a:avLst/>
          </a:prstGeom>
        </p:spPr>
      </p:pic>
      <p:pic>
        <p:nvPicPr>
          <p:cNvPr id="8" name="Picture 7" descr="IMG_0238.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67429" y="3716594"/>
            <a:ext cx="2215511" cy="2954015"/>
          </a:xfrm>
          <a:prstGeom prst="rect">
            <a:avLst/>
          </a:prstGeom>
        </p:spPr>
      </p:pic>
    </p:spTree>
    <p:extLst>
      <p:ext uri="{BB962C8B-B14F-4D97-AF65-F5344CB8AC3E}">
        <p14:creationId xmlns:p14="http://schemas.microsoft.com/office/powerpoint/2010/main" val="2896546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Haiku</a:t>
            </a:r>
            <a:endParaRPr lang="en-US" dirty="0"/>
          </a:p>
        </p:txBody>
      </p:sp>
      <p:sp>
        <p:nvSpPr>
          <p:cNvPr id="3" name="Rectangle 2"/>
          <p:cNvSpPr/>
          <p:nvPr/>
        </p:nvSpPr>
        <p:spPr>
          <a:xfrm>
            <a:off x="2286000" y="2828836"/>
            <a:ext cx="5764306" cy="2400657"/>
          </a:xfrm>
          <a:prstGeom prst="rect">
            <a:avLst/>
          </a:prstGeom>
        </p:spPr>
        <p:txBody>
          <a:bodyPr wrap="square">
            <a:spAutoFit/>
          </a:bodyPr>
          <a:lstStyle/>
          <a:p>
            <a:r>
              <a:rPr lang="en-US" sz="4400" dirty="0" err="1" smtClean="0"/>
              <a:t>Auroral</a:t>
            </a:r>
            <a:r>
              <a:rPr lang="en-US" sz="4400" dirty="0" smtClean="0"/>
              <a:t> oval</a:t>
            </a:r>
            <a:br>
              <a:rPr lang="en-US" sz="4400" dirty="0" smtClean="0"/>
            </a:br>
            <a:r>
              <a:rPr lang="en-US" sz="4400" dirty="0" smtClean="0"/>
              <a:t>Thy oscillating orbits</a:t>
            </a:r>
            <a:br>
              <a:rPr lang="en-US" sz="4400" dirty="0" smtClean="0"/>
            </a:br>
            <a:r>
              <a:rPr lang="en-US" sz="4400" dirty="0" smtClean="0"/>
              <a:t>our sole obsession</a:t>
            </a:r>
            <a:r>
              <a:rPr lang="en-US" dirty="0" smtClean="0"/>
              <a:t/>
            </a:r>
            <a:br>
              <a:rPr lang="en-US" dirty="0" smtClean="0"/>
            </a:br>
            <a:r>
              <a:rPr lang="en-US" dirty="0" smtClean="0"/>
              <a:t>                                                                                     Anna</a:t>
            </a:r>
            <a:endParaRPr lang="en-US" dirty="0"/>
          </a:p>
        </p:txBody>
      </p:sp>
    </p:spTree>
    <p:extLst>
      <p:ext uri="{BB962C8B-B14F-4D97-AF65-F5344CB8AC3E}">
        <p14:creationId xmlns:p14="http://schemas.microsoft.com/office/powerpoint/2010/main" val="1726172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Snowpit</a:t>
            </a:r>
            <a:endParaRPr lang="en-US" dirty="0"/>
          </a:p>
        </p:txBody>
      </p:sp>
      <p:pic>
        <p:nvPicPr>
          <p:cNvPr id="3" name="Picture 2" descr="deepsnowpit.jpg"/>
          <p:cNvPicPr>
            <a:picLocks noChangeAspect="1"/>
          </p:cNvPicPr>
          <p:nvPr/>
        </p:nvPicPr>
        <p:blipFill>
          <a:blip r:embed="rId2" cstate="print"/>
          <a:stretch>
            <a:fillRect/>
          </a:stretch>
        </p:blipFill>
        <p:spPr>
          <a:xfrm>
            <a:off x="1055914" y="1140279"/>
            <a:ext cx="7086600" cy="5314950"/>
          </a:xfrm>
          <a:prstGeom prst="rect">
            <a:avLst/>
          </a:prstGeom>
        </p:spPr>
      </p:pic>
    </p:spTree>
    <p:extLst>
      <p:ext uri="{BB962C8B-B14F-4D97-AF65-F5344CB8AC3E}">
        <p14:creationId xmlns:p14="http://schemas.microsoft.com/office/powerpoint/2010/main" val="1409491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Must be a biologist</a:t>
            </a:r>
            <a:endParaRPr lang="en-US" dirty="0"/>
          </a:p>
        </p:txBody>
      </p:sp>
      <p:pic>
        <p:nvPicPr>
          <p:cNvPr id="3" name="Picture 2" descr="Seedsorting.jpg"/>
          <p:cNvPicPr>
            <a:picLocks noChangeAspect="1"/>
          </p:cNvPicPr>
          <p:nvPr/>
        </p:nvPicPr>
        <p:blipFill>
          <a:blip r:embed="rId2" cstate="print"/>
          <a:stretch>
            <a:fillRect/>
          </a:stretch>
        </p:blipFill>
        <p:spPr>
          <a:xfrm>
            <a:off x="631370" y="1102178"/>
            <a:ext cx="7674429" cy="5755822"/>
          </a:xfrm>
          <a:prstGeom prst="rect">
            <a:avLst/>
          </a:prstGeom>
        </p:spPr>
      </p:pic>
    </p:spTree>
    <p:extLst>
      <p:ext uri="{BB962C8B-B14F-4D97-AF65-F5344CB8AC3E}">
        <p14:creationId xmlns:p14="http://schemas.microsoft.com/office/powerpoint/2010/main" val="4188922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standing in the field</a:t>
            </a:r>
            <a:endParaRPr lang="en-US" dirty="0"/>
          </a:p>
        </p:txBody>
      </p:sp>
      <p:pic>
        <p:nvPicPr>
          <p:cNvPr id="3" name="Picture 2" descr="notetaking.jpg"/>
          <p:cNvPicPr>
            <a:picLocks noChangeAspect="1"/>
          </p:cNvPicPr>
          <p:nvPr/>
        </p:nvPicPr>
        <p:blipFill>
          <a:blip r:embed="rId2" cstate="print"/>
          <a:stretch>
            <a:fillRect/>
          </a:stretch>
        </p:blipFill>
        <p:spPr>
          <a:xfrm>
            <a:off x="370113" y="1205592"/>
            <a:ext cx="4386943" cy="3290207"/>
          </a:xfrm>
          <a:prstGeom prst="rect">
            <a:avLst/>
          </a:prstGeom>
        </p:spPr>
      </p:pic>
      <p:pic>
        <p:nvPicPr>
          <p:cNvPr id="4" name="Picture 3" descr="fensnowpits.jpg"/>
          <p:cNvPicPr>
            <a:picLocks noChangeAspect="1"/>
          </p:cNvPicPr>
          <p:nvPr/>
        </p:nvPicPr>
        <p:blipFill>
          <a:blip r:embed="rId3" cstate="print"/>
          <a:stretch>
            <a:fillRect/>
          </a:stretch>
        </p:blipFill>
        <p:spPr>
          <a:xfrm>
            <a:off x="4299857" y="1586592"/>
            <a:ext cx="4386943" cy="3290207"/>
          </a:xfrm>
          <a:prstGeom prst="rect">
            <a:avLst/>
          </a:prstGeom>
        </p:spPr>
      </p:pic>
      <p:pic>
        <p:nvPicPr>
          <p:cNvPr id="5" name="Picture 4" descr="snowface.jpg"/>
          <p:cNvPicPr>
            <a:picLocks noChangeAspect="1"/>
          </p:cNvPicPr>
          <p:nvPr/>
        </p:nvPicPr>
        <p:blipFill>
          <a:blip r:embed="rId4" cstate="print"/>
          <a:stretch>
            <a:fillRect/>
          </a:stretch>
        </p:blipFill>
        <p:spPr>
          <a:xfrm>
            <a:off x="1295400" y="3837216"/>
            <a:ext cx="3461656" cy="2596242"/>
          </a:xfrm>
          <a:prstGeom prst="rect">
            <a:avLst/>
          </a:prstGeom>
        </p:spPr>
      </p:pic>
    </p:spTree>
    <p:extLst>
      <p:ext uri="{BB962C8B-B14F-4D97-AF65-F5344CB8AC3E}">
        <p14:creationId xmlns:p14="http://schemas.microsoft.com/office/powerpoint/2010/main" val="4140482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Earthwatch group pic.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17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2016" y="364328"/>
            <a:ext cx="7894784" cy="5921088"/>
          </a:xfrm>
          <a:prstGeom prst="rect">
            <a:avLst/>
          </a:prstGeom>
        </p:spPr>
      </p:pic>
    </p:spTree>
    <p:extLst>
      <p:ext uri="{BB962C8B-B14F-4D97-AF65-F5344CB8AC3E}">
        <p14:creationId xmlns:p14="http://schemas.microsoft.com/office/powerpoint/2010/main" val="3791512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abwork.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now some of our </a:t>
            </a:r>
            <a:r>
              <a:rPr lang="en-US" dirty="0" err="1" smtClean="0"/>
              <a:t>pics</a:t>
            </a:r>
            <a:r>
              <a:rPr lang="en-US" dirty="0" smtClean="0"/>
              <a:t>…</a:t>
            </a:r>
            <a:endParaRPr lang="en-US" dirty="0"/>
          </a:p>
        </p:txBody>
      </p:sp>
      <p:pic>
        <p:nvPicPr>
          <p:cNvPr id="3" name="Picture 2" descr="DSC_005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2800" y="1362726"/>
            <a:ext cx="7680960" cy="5087389"/>
          </a:xfrm>
          <a:prstGeom prst="rect">
            <a:avLst/>
          </a:prstGeom>
        </p:spPr>
      </p:pic>
    </p:spTree>
    <p:extLst>
      <p:ext uri="{BB962C8B-B14F-4D97-AF65-F5344CB8AC3E}">
        <p14:creationId xmlns:p14="http://schemas.microsoft.com/office/powerpoint/2010/main" val="925872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38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43853"/>
            <a:ext cx="9144000" cy="6056907"/>
          </a:xfrm>
          <a:prstGeom prst="rect">
            <a:avLst/>
          </a:prstGeom>
        </p:spPr>
      </p:pic>
    </p:spTree>
    <p:extLst>
      <p:ext uri="{BB962C8B-B14F-4D97-AF65-F5344CB8AC3E}">
        <p14:creationId xmlns:p14="http://schemas.microsoft.com/office/powerpoint/2010/main" val="1499315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36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7425"/>
            <a:ext cx="9144000" cy="6220200"/>
          </a:xfrm>
          <a:prstGeom prst="rect">
            <a:avLst/>
          </a:prstGeom>
        </p:spPr>
      </p:pic>
    </p:spTree>
    <p:extLst>
      <p:ext uri="{BB962C8B-B14F-4D97-AF65-F5344CB8AC3E}">
        <p14:creationId xmlns:p14="http://schemas.microsoft.com/office/powerpoint/2010/main" val="3894491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02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2105"/>
            <a:ext cx="9144000" cy="6056416"/>
          </a:xfrm>
          <a:prstGeom prst="rect">
            <a:avLst/>
          </a:prstGeom>
        </p:spPr>
      </p:pic>
    </p:spTree>
    <p:extLst>
      <p:ext uri="{BB962C8B-B14F-4D97-AF65-F5344CB8AC3E}">
        <p14:creationId xmlns:p14="http://schemas.microsoft.com/office/powerpoint/2010/main" val="1105085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Churchill, Manitoba</a:t>
            </a:r>
            <a:endParaRPr lang="en-US" dirty="0"/>
          </a:p>
        </p:txBody>
      </p:sp>
      <p:sp>
        <p:nvSpPr>
          <p:cNvPr id="3" name="Content Placeholder 2"/>
          <p:cNvSpPr>
            <a:spLocks noGrp="1"/>
          </p:cNvSpPr>
          <p:nvPr>
            <p:ph idx="4294967295"/>
          </p:nvPr>
        </p:nvSpPr>
        <p:spPr>
          <a:xfrm>
            <a:off x="0" y="1600200"/>
            <a:ext cx="8229600" cy="4525963"/>
          </a:xfrm>
        </p:spPr>
        <p:txBody>
          <a:bodyPr/>
          <a:lstStyle/>
          <a:p>
            <a:r>
              <a:rPr lang="en-US" dirty="0" smtClean="0"/>
              <a:t>Where you go to see:</a:t>
            </a:r>
          </a:p>
          <a:p>
            <a:r>
              <a:rPr lang="en-US" dirty="0" smtClean="0"/>
              <a:t>Polar bears and other arctic-like animals</a:t>
            </a:r>
          </a:p>
          <a:p>
            <a:r>
              <a:rPr lang="en-US" dirty="0" smtClean="0"/>
              <a:t>Beluga whales</a:t>
            </a:r>
          </a:p>
          <a:p>
            <a:r>
              <a:rPr lang="en-US" dirty="0" smtClean="0"/>
              <a:t>Arctic and subarctic birds</a:t>
            </a:r>
          </a:p>
          <a:p>
            <a:r>
              <a:rPr lang="en-US" dirty="0" smtClean="0"/>
              <a:t>And, of course, the Northern Lights</a:t>
            </a:r>
            <a:endParaRPr lang="en-US" dirty="0"/>
          </a:p>
        </p:txBody>
      </p:sp>
    </p:spTree>
    <p:extLst>
      <p:ext uri="{BB962C8B-B14F-4D97-AF65-F5344CB8AC3E}">
        <p14:creationId xmlns:p14="http://schemas.microsoft.com/office/powerpoint/2010/main" val="3368528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36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25519"/>
            <a:ext cx="9144000" cy="6056416"/>
          </a:xfrm>
          <a:prstGeom prst="rect">
            <a:avLst/>
          </a:prstGeom>
        </p:spPr>
      </p:pic>
    </p:spTree>
    <p:extLst>
      <p:ext uri="{BB962C8B-B14F-4D97-AF65-F5344CB8AC3E}">
        <p14:creationId xmlns:p14="http://schemas.microsoft.com/office/powerpoint/2010/main" val="391408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321 - Version 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90108"/>
            <a:ext cx="9144000" cy="6767892"/>
          </a:xfrm>
          <a:prstGeom prst="rect">
            <a:avLst/>
          </a:prstGeom>
        </p:spPr>
      </p:pic>
    </p:spTree>
    <p:extLst>
      <p:ext uri="{BB962C8B-B14F-4D97-AF65-F5344CB8AC3E}">
        <p14:creationId xmlns:p14="http://schemas.microsoft.com/office/powerpoint/2010/main" val="846487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DSC_028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74638"/>
            <a:ext cx="9144000" cy="6056416"/>
          </a:xfrm>
          <a:prstGeom prst="rect">
            <a:avLst/>
          </a:prstGeom>
        </p:spPr>
      </p:pic>
    </p:spTree>
    <p:extLst>
      <p:ext uri="{BB962C8B-B14F-4D97-AF65-F5344CB8AC3E}">
        <p14:creationId xmlns:p14="http://schemas.microsoft.com/office/powerpoint/2010/main" val="3936627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31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74638"/>
            <a:ext cx="9144000" cy="6056416"/>
          </a:xfrm>
          <a:prstGeom prst="rect">
            <a:avLst/>
          </a:prstGeom>
        </p:spPr>
      </p:pic>
    </p:spTree>
    <p:extLst>
      <p:ext uri="{BB962C8B-B14F-4D97-AF65-F5344CB8AC3E}">
        <p14:creationId xmlns:p14="http://schemas.microsoft.com/office/powerpoint/2010/main" val="2438114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25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Tree>
    <p:extLst>
      <p:ext uri="{BB962C8B-B14F-4D97-AF65-F5344CB8AC3E}">
        <p14:creationId xmlns:p14="http://schemas.microsoft.com/office/powerpoint/2010/main" val="40044509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26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22120"/>
            <a:ext cx="9144000" cy="6057684"/>
          </a:xfrm>
          <a:prstGeom prst="rect">
            <a:avLst/>
          </a:prstGeom>
        </p:spPr>
      </p:pic>
    </p:spTree>
    <p:extLst>
      <p:ext uri="{BB962C8B-B14F-4D97-AF65-F5344CB8AC3E}">
        <p14:creationId xmlns:p14="http://schemas.microsoft.com/office/powerpoint/2010/main" val="29287597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09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73378"/>
            <a:ext cx="9144000" cy="6384622"/>
          </a:xfrm>
          <a:prstGeom prst="rect">
            <a:avLst/>
          </a:prstGeom>
        </p:spPr>
      </p:pic>
    </p:spTree>
    <p:extLst>
      <p:ext uri="{BB962C8B-B14F-4D97-AF65-F5344CB8AC3E}">
        <p14:creationId xmlns:p14="http://schemas.microsoft.com/office/powerpoint/2010/main" val="4009002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16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61676"/>
            <a:ext cx="9144000" cy="6056416"/>
          </a:xfrm>
          <a:prstGeom prst="rect">
            <a:avLst/>
          </a:prstGeom>
        </p:spPr>
      </p:pic>
    </p:spTree>
    <p:extLst>
      <p:ext uri="{BB962C8B-B14F-4D97-AF65-F5344CB8AC3E}">
        <p14:creationId xmlns:p14="http://schemas.microsoft.com/office/powerpoint/2010/main" val="1928527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17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46863"/>
            <a:ext cx="9144000" cy="6056416"/>
          </a:xfrm>
          <a:prstGeom prst="rect">
            <a:avLst/>
          </a:prstGeom>
        </p:spPr>
      </p:pic>
    </p:spTree>
    <p:extLst>
      <p:ext uri="{BB962C8B-B14F-4D97-AF65-F5344CB8AC3E}">
        <p14:creationId xmlns:p14="http://schemas.microsoft.com/office/powerpoint/2010/main" val="14691879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08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65535"/>
            <a:ext cx="9144000" cy="6056229"/>
          </a:xfrm>
          <a:prstGeom prst="rect">
            <a:avLst/>
          </a:prstGeom>
        </p:spPr>
      </p:pic>
    </p:spTree>
    <p:extLst>
      <p:ext uri="{BB962C8B-B14F-4D97-AF65-F5344CB8AC3E}">
        <p14:creationId xmlns:p14="http://schemas.microsoft.com/office/powerpoint/2010/main" val="3055708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the </a:t>
            </a:r>
            <a:r>
              <a:rPr lang="en-US" dirty="0" err="1" smtClean="0"/>
              <a:t>Fuquawee</a:t>
            </a:r>
            <a:endParaRPr lang="en-US" dirty="0"/>
          </a:p>
        </p:txBody>
      </p:sp>
      <p:pic>
        <p:nvPicPr>
          <p:cNvPr id="4" name="Content Placeholder 3" descr="2013-04-01_09-39-42.jpg"/>
          <p:cNvPicPr>
            <a:picLocks noGrp="1" noChangeAspect="1"/>
          </p:cNvPicPr>
          <p:nvPr>
            <p:ph idx="1"/>
          </p:nvPr>
        </p:nvPicPr>
        <p:blipFill>
          <a:blip r:embed="rId2" cstate="email">
            <a:extLst>
              <a:ext uri="{28A0092B-C50C-407E-A947-70E740481C1C}">
                <a14:useLocalDpi xmlns:a14="http://schemas.microsoft.com/office/drawing/2010/main" val="0"/>
              </a:ext>
            </a:extLst>
          </a:blip>
          <a:srcRect l="-15335" r="-15335"/>
          <a:stretch>
            <a:fillRect/>
          </a:stretch>
        </p:blipFill>
        <p:spPr>
          <a:xfrm>
            <a:off x="457200" y="1417638"/>
            <a:ext cx="8229600" cy="4602163"/>
          </a:xfrm>
        </p:spPr>
      </p:pic>
    </p:spTree>
    <p:extLst>
      <p:ext uri="{BB962C8B-B14F-4D97-AF65-F5344CB8AC3E}">
        <p14:creationId xmlns:p14="http://schemas.microsoft.com/office/powerpoint/2010/main" val="2277490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06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33245"/>
            <a:ext cx="9144000" cy="6056764"/>
          </a:xfrm>
          <a:prstGeom prst="rect">
            <a:avLst/>
          </a:prstGeom>
        </p:spPr>
      </p:pic>
    </p:spTree>
    <p:extLst>
      <p:ext uri="{BB962C8B-B14F-4D97-AF65-F5344CB8AC3E}">
        <p14:creationId xmlns:p14="http://schemas.microsoft.com/office/powerpoint/2010/main" val="17842248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06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36591"/>
            <a:ext cx="9144000" cy="6056390"/>
          </a:xfrm>
          <a:prstGeom prst="rect">
            <a:avLst/>
          </a:prstGeom>
        </p:spPr>
      </p:pic>
    </p:spTree>
    <p:extLst>
      <p:ext uri="{BB962C8B-B14F-4D97-AF65-F5344CB8AC3E}">
        <p14:creationId xmlns:p14="http://schemas.microsoft.com/office/powerpoint/2010/main" val="40761678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06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23391"/>
            <a:ext cx="9144000" cy="6056416"/>
          </a:xfrm>
          <a:prstGeom prst="rect">
            <a:avLst/>
          </a:prstGeom>
        </p:spPr>
      </p:pic>
    </p:spTree>
    <p:extLst>
      <p:ext uri="{BB962C8B-B14F-4D97-AF65-F5344CB8AC3E}">
        <p14:creationId xmlns:p14="http://schemas.microsoft.com/office/powerpoint/2010/main" val="41330639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1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90107"/>
            <a:ext cx="9144000" cy="6055479"/>
          </a:xfrm>
          <a:prstGeom prst="rect">
            <a:avLst/>
          </a:prstGeom>
        </p:spPr>
      </p:pic>
    </p:spTree>
    <p:extLst>
      <p:ext uri="{BB962C8B-B14F-4D97-AF65-F5344CB8AC3E}">
        <p14:creationId xmlns:p14="http://schemas.microsoft.com/office/powerpoint/2010/main" val="14519713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02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Tree>
    <p:extLst>
      <p:ext uri="{BB962C8B-B14F-4D97-AF65-F5344CB8AC3E}">
        <p14:creationId xmlns:p14="http://schemas.microsoft.com/office/powerpoint/2010/main" val="41621836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03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90879"/>
            <a:ext cx="9144000" cy="5920167"/>
          </a:xfrm>
          <a:prstGeom prst="rect">
            <a:avLst/>
          </a:prstGeom>
        </p:spPr>
      </p:pic>
    </p:spTree>
    <p:extLst>
      <p:ext uri="{BB962C8B-B14F-4D97-AF65-F5344CB8AC3E}">
        <p14:creationId xmlns:p14="http://schemas.microsoft.com/office/powerpoint/2010/main" val="38843025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45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056" y="0"/>
            <a:ext cx="7381609" cy="6858000"/>
          </a:xfrm>
          <a:prstGeom prst="rect">
            <a:avLst/>
          </a:prstGeom>
        </p:spPr>
      </p:pic>
    </p:spTree>
    <p:extLst>
      <p:ext uri="{BB962C8B-B14F-4D97-AF65-F5344CB8AC3E}">
        <p14:creationId xmlns:p14="http://schemas.microsoft.com/office/powerpoint/2010/main" val="26766812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2013-03-03 14.43.4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66730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25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0600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Wolf carcass</a:t>
            </a:r>
            <a:endParaRPr lang="en-US" dirty="0"/>
          </a:p>
        </p:txBody>
      </p:sp>
      <p:pic>
        <p:nvPicPr>
          <p:cNvPr id="3" name="Picture 2" descr="IMG_017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5933" y="1126878"/>
            <a:ext cx="7155665" cy="5366749"/>
          </a:xfrm>
          <a:prstGeom prst="rect">
            <a:avLst/>
          </a:prstGeom>
        </p:spPr>
      </p:pic>
    </p:spTree>
    <p:extLst>
      <p:ext uri="{BB962C8B-B14F-4D97-AF65-F5344CB8AC3E}">
        <p14:creationId xmlns:p14="http://schemas.microsoft.com/office/powerpoint/2010/main" val="1457652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G_000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96978"/>
            <a:ext cx="9144000" cy="6270812"/>
          </a:xfrm>
          <a:prstGeom prst="rect">
            <a:avLst/>
          </a:prstGeom>
        </p:spPr>
      </p:pic>
    </p:spTree>
    <p:extLst>
      <p:ext uri="{BB962C8B-B14F-4D97-AF65-F5344CB8AC3E}">
        <p14:creationId xmlns:p14="http://schemas.microsoft.com/office/powerpoint/2010/main" val="26017898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Churchill Hilton</a:t>
            </a:r>
            <a:endParaRPr lang="en-US" dirty="0"/>
          </a:p>
        </p:txBody>
      </p:sp>
      <p:pic>
        <p:nvPicPr>
          <p:cNvPr id="3" name="Picture 2" descr="IMG_018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3112" y="1157858"/>
            <a:ext cx="7239097" cy="5429323"/>
          </a:xfrm>
          <a:prstGeom prst="rect">
            <a:avLst/>
          </a:prstGeom>
        </p:spPr>
      </p:pic>
    </p:spTree>
    <p:extLst>
      <p:ext uri="{BB962C8B-B14F-4D97-AF65-F5344CB8AC3E}">
        <p14:creationId xmlns:p14="http://schemas.microsoft.com/office/powerpoint/2010/main" val="24341327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for bed</a:t>
            </a:r>
            <a:endParaRPr lang="en-US" dirty="0"/>
          </a:p>
        </p:txBody>
      </p:sp>
      <p:pic>
        <p:nvPicPr>
          <p:cNvPr id="4" name="Picture 3" descr="IMG_001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36912" y="1124281"/>
            <a:ext cx="7270176" cy="5452632"/>
          </a:xfrm>
          <a:prstGeom prst="rect">
            <a:avLst/>
          </a:prstGeom>
        </p:spPr>
      </p:pic>
    </p:spTree>
    <p:extLst>
      <p:ext uri="{BB962C8B-B14F-4D97-AF65-F5344CB8AC3E}">
        <p14:creationId xmlns:p14="http://schemas.microsoft.com/office/powerpoint/2010/main" val="5915351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11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73348"/>
            <a:ext cx="9144000" cy="6056416"/>
          </a:xfrm>
          <a:prstGeom prst="rect">
            <a:avLst/>
          </a:prstGeom>
        </p:spPr>
      </p:pic>
    </p:spTree>
    <p:extLst>
      <p:ext uri="{BB962C8B-B14F-4D97-AF65-F5344CB8AC3E}">
        <p14:creationId xmlns:p14="http://schemas.microsoft.com/office/powerpoint/2010/main" val="14123493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10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74638"/>
            <a:ext cx="9144000" cy="6033783"/>
          </a:xfrm>
          <a:prstGeom prst="rect">
            <a:avLst/>
          </a:prstGeom>
        </p:spPr>
      </p:pic>
    </p:spTree>
    <p:extLst>
      <p:ext uri="{BB962C8B-B14F-4D97-AF65-F5344CB8AC3E}">
        <p14:creationId xmlns:p14="http://schemas.microsoft.com/office/powerpoint/2010/main" val="23186753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10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28077"/>
            <a:ext cx="9144000" cy="6056416"/>
          </a:xfrm>
          <a:prstGeom prst="rect">
            <a:avLst/>
          </a:prstGeom>
        </p:spPr>
      </p:pic>
    </p:spTree>
    <p:extLst>
      <p:ext uri="{BB962C8B-B14F-4D97-AF65-F5344CB8AC3E}">
        <p14:creationId xmlns:p14="http://schemas.microsoft.com/office/powerpoint/2010/main" val="31510524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10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23151" y="0"/>
            <a:ext cx="8420849" cy="6858000"/>
          </a:xfrm>
          <a:prstGeom prst="rect">
            <a:avLst/>
          </a:prstGeom>
        </p:spPr>
      </p:pic>
    </p:spTree>
    <p:extLst>
      <p:ext uri="{BB962C8B-B14F-4D97-AF65-F5344CB8AC3E}">
        <p14:creationId xmlns:p14="http://schemas.microsoft.com/office/powerpoint/2010/main" val="32266534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nsc pic.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19551"/>
            <a:ext cx="9144000" cy="6056416"/>
          </a:xfrm>
          <a:prstGeom prst="rect">
            <a:avLst/>
          </a:prstGeom>
        </p:spPr>
      </p:pic>
    </p:spTree>
    <p:extLst>
      <p:ext uri="{BB962C8B-B14F-4D97-AF65-F5344CB8AC3E}">
        <p14:creationId xmlns:p14="http://schemas.microsoft.com/office/powerpoint/2010/main" val="36180598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Comet Pan-STARRS</a:t>
            </a:r>
            <a:endParaRPr lang="en-US" dirty="0"/>
          </a:p>
        </p:txBody>
      </p:sp>
      <p:pic>
        <p:nvPicPr>
          <p:cNvPr id="4" name="Picture 3" descr="DSC_1010 edit.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9440" y="1136738"/>
            <a:ext cx="8087360" cy="5355502"/>
          </a:xfrm>
          <a:prstGeom prst="rect">
            <a:avLst/>
          </a:prstGeom>
        </p:spPr>
      </p:pic>
    </p:spTree>
    <p:extLst>
      <p:ext uri="{BB962C8B-B14F-4D97-AF65-F5344CB8AC3E}">
        <p14:creationId xmlns:p14="http://schemas.microsoft.com/office/powerpoint/2010/main" val="3808795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Pan-STARRS with aurora</a:t>
            </a:r>
            <a:endParaRPr lang="en-US" dirty="0"/>
          </a:p>
        </p:txBody>
      </p:sp>
      <p:pic>
        <p:nvPicPr>
          <p:cNvPr id="4" name="Picture 3" descr="DSC_1063 - Version 2 edit.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163320"/>
            <a:ext cx="9144000" cy="5262435"/>
          </a:xfrm>
          <a:prstGeom prst="rect">
            <a:avLst/>
          </a:prstGeom>
        </p:spPr>
      </p:pic>
    </p:spTree>
    <p:extLst>
      <p:ext uri="{BB962C8B-B14F-4D97-AF65-F5344CB8AC3E}">
        <p14:creationId xmlns:p14="http://schemas.microsoft.com/office/powerpoint/2010/main" val="41232785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SC_009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87357"/>
            <a:ext cx="9144000" cy="6056416"/>
          </a:xfrm>
          <a:prstGeom prst="rect">
            <a:avLst/>
          </a:prstGeom>
        </p:spPr>
      </p:pic>
    </p:spTree>
    <p:extLst>
      <p:ext uri="{BB962C8B-B14F-4D97-AF65-F5344CB8AC3E}">
        <p14:creationId xmlns:p14="http://schemas.microsoft.com/office/powerpoint/2010/main" val="771559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710180" cy="5658802"/>
          </a:xfrm>
        </p:spPr>
        <p:txBody>
          <a:bodyPr>
            <a:normAutofit/>
          </a:bodyPr>
          <a:lstStyle/>
          <a:p>
            <a:r>
              <a:rPr lang="en-US" dirty="0" smtClean="0"/>
              <a:t>Winnipeg to Churchill via Thompson</a:t>
            </a:r>
            <a:endParaRPr lang="en-US" dirty="0"/>
          </a:p>
        </p:txBody>
      </p:sp>
      <p:pic>
        <p:nvPicPr>
          <p:cNvPr id="4" name="Picture 3" descr="train route graphic.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22320" y="274638"/>
            <a:ext cx="4280689" cy="6412801"/>
          </a:xfrm>
          <a:prstGeom prst="rect">
            <a:avLst/>
          </a:prstGeom>
        </p:spPr>
      </p:pic>
    </p:spTree>
    <p:extLst>
      <p:ext uri="{BB962C8B-B14F-4D97-AF65-F5344CB8AC3E}">
        <p14:creationId xmlns:p14="http://schemas.microsoft.com/office/powerpoint/2010/main" val="42019124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05457 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52535" y="0"/>
            <a:ext cx="3857625" cy="6858000"/>
          </a:xfrm>
          <a:prstGeom prst="rect">
            <a:avLst/>
          </a:prstGeom>
        </p:spPr>
      </p:pic>
    </p:spTree>
    <p:extLst>
      <p:ext uri="{BB962C8B-B14F-4D97-AF65-F5344CB8AC3E}">
        <p14:creationId xmlns:p14="http://schemas.microsoft.com/office/powerpoint/2010/main" val="15530368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age.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8222"/>
            <a:ext cx="9144000" cy="6829778"/>
          </a:xfrm>
          <a:prstGeom prst="rect">
            <a:avLst/>
          </a:prstGeom>
        </p:spPr>
      </p:pic>
    </p:spTree>
    <p:extLst>
      <p:ext uri="{BB962C8B-B14F-4D97-AF65-F5344CB8AC3E}">
        <p14:creationId xmlns:p14="http://schemas.microsoft.com/office/powerpoint/2010/main" val="4383233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10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87208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151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539241"/>
            <a:ext cx="9144000" cy="6178378"/>
          </a:xfrm>
          <a:prstGeom prst="rect">
            <a:avLst/>
          </a:prstGeom>
        </p:spPr>
      </p:pic>
    </p:spTree>
    <p:extLst>
      <p:ext uri="{BB962C8B-B14F-4D97-AF65-F5344CB8AC3E}">
        <p14:creationId xmlns:p14="http://schemas.microsoft.com/office/powerpoint/2010/main" val="40920372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001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336109"/>
          </a:xfrm>
          <a:prstGeom prst="rect">
            <a:avLst/>
          </a:prstGeom>
        </p:spPr>
      </p:pic>
    </p:spTree>
    <p:extLst>
      <p:ext uri="{BB962C8B-B14F-4D97-AF65-F5344CB8AC3E}">
        <p14:creationId xmlns:p14="http://schemas.microsoft.com/office/powerpoint/2010/main" val="26354878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58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94692"/>
            <a:ext cx="9144000" cy="6056416"/>
          </a:xfrm>
          <a:prstGeom prst="rect">
            <a:avLst/>
          </a:prstGeom>
        </p:spPr>
      </p:pic>
    </p:spTree>
    <p:extLst>
      <p:ext uri="{BB962C8B-B14F-4D97-AF65-F5344CB8AC3E}">
        <p14:creationId xmlns:p14="http://schemas.microsoft.com/office/powerpoint/2010/main" val="39884288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4013 III(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46938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33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29077"/>
            <a:ext cx="9144000" cy="6057220"/>
          </a:xfrm>
          <a:prstGeom prst="rect">
            <a:avLst/>
          </a:prstGeom>
        </p:spPr>
      </p:pic>
    </p:spTree>
    <p:extLst>
      <p:ext uri="{BB962C8B-B14F-4D97-AF65-F5344CB8AC3E}">
        <p14:creationId xmlns:p14="http://schemas.microsoft.com/office/powerpoint/2010/main" val="39908491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_055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63616"/>
            <a:ext cx="9144000" cy="6057688"/>
          </a:xfrm>
          <a:prstGeom prst="rect">
            <a:avLst/>
          </a:prstGeom>
        </p:spPr>
      </p:pic>
    </p:spTree>
    <p:extLst>
      <p:ext uri="{BB962C8B-B14F-4D97-AF65-F5344CB8AC3E}">
        <p14:creationId xmlns:p14="http://schemas.microsoft.com/office/powerpoint/2010/main" val="36059017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0242"/>
          </a:xfrm>
        </p:spPr>
        <p:txBody>
          <a:bodyPr>
            <a:normAutofit fontScale="90000"/>
          </a:bodyPr>
          <a:lstStyle/>
          <a:p>
            <a:r>
              <a:rPr lang="en-US" dirty="0" smtClean="0"/>
              <a:t>Brian’s Time Lapse</a:t>
            </a:r>
            <a:endParaRPr lang="en-US" dirty="0"/>
          </a:p>
        </p:txBody>
      </p:sp>
      <p:pic>
        <p:nvPicPr>
          <p:cNvPr id="4" name="BrianTimeLapse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944880"/>
            <a:ext cx="9144000" cy="5143500"/>
          </a:xfrm>
          <a:prstGeom prst="rect">
            <a:avLst/>
          </a:prstGeom>
        </p:spPr>
      </p:pic>
      <p:pic>
        <p:nvPicPr>
          <p:cNvPr id="5" name="Picture 4" descr="timelapseinfo.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64960" y="274638"/>
            <a:ext cx="1706880" cy="537698"/>
          </a:xfrm>
          <a:prstGeom prst="rect">
            <a:avLst/>
          </a:prstGeom>
        </p:spPr>
      </p:pic>
    </p:spTree>
    <p:extLst>
      <p:ext uri="{BB962C8B-B14F-4D97-AF65-F5344CB8AC3E}">
        <p14:creationId xmlns:p14="http://schemas.microsoft.com/office/powerpoint/2010/main" val="2705178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9919"/>
            <a:ext cx="8229600" cy="690562"/>
          </a:xfrm>
        </p:spPr>
        <p:txBody>
          <a:bodyPr>
            <a:normAutofit fontScale="90000"/>
          </a:bodyPr>
          <a:lstStyle/>
          <a:p>
            <a:r>
              <a:rPr lang="en-US" dirty="0" smtClean="0"/>
              <a:t>58 Degrees</a:t>
            </a:r>
            <a:br>
              <a:rPr lang="en-US" dirty="0" smtClean="0"/>
            </a:br>
            <a:r>
              <a:rPr lang="en-US" dirty="0" smtClean="0"/>
              <a:t>but not the temperature</a:t>
            </a:r>
            <a:endParaRPr lang="en-US" dirty="0"/>
          </a:p>
        </p:txBody>
      </p:sp>
      <p:pic>
        <p:nvPicPr>
          <p:cNvPr id="5" name="Content Placeholder 4" descr="arctic.jpg"/>
          <p:cNvPicPr>
            <a:picLocks noGrp="1" noChangeAspect="1"/>
          </p:cNvPicPr>
          <p:nvPr>
            <p:ph idx="1"/>
          </p:nvPr>
        </p:nvPicPr>
        <p:blipFill>
          <a:blip r:embed="rId2" cstate="print">
            <a:extLst>
              <a:ext uri="{28A0092B-C50C-407E-A947-70E740481C1C}">
                <a14:useLocalDpi xmlns:a14="http://schemas.microsoft.com/office/drawing/2010/main" val="0"/>
              </a:ext>
            </a:extLst>
          </a:blip>
          <a:srcRect t="22502" b="22502"/>
          <a:stretch>
            <a:fillRect/>
          </a:stretch>
        </p:blipFill>
        <p:spPr/>
      </p:pic>
    </p:spTree>
    <p:extLst>
      <p:ext uri="{BB962C8B-B14F-4D97-AF65-F5344CB8AC3E}">
        <p14:creationId xmlns:p14="http://schemas.microsoft.com/office/powerpoint/2010/main" val="25882491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3792"/>
            <a:ext cx="8229600" cy="1143000"/>
          </a:xfrm>
        </p:spPr>
        <p:txBody>
          <a:bodyPr>
            <a:normAutofit fontScale="90000"/>
          </a:bodyPr>
          <a:lstStyle/>
          <a:p>
            <a:r>
              <a:rPr lang="en-US" dirty="0" smtClean="0"/>
              <a:t>Some </a:t>
            </a:r>
            <a:r>
              <a:rPr lang="en-US" dirty="0" err="1" smtClean="0"/>
              <a:t>pics</a:t>
            </a:r>
            <a:r>
              <a:rPr lang="en-US" dirty="0" smtClean="0"/>
              <a:t> from the pros</a:t>
            </a:r>
            <a:br>
              <a:rPr lang="en-US" dirty="0" smtClean="0"/>
            </a:br>
            <a:r>
              <a:rPr lang="en-US" dirty="0" smtClean="0">
                <a:hlinkClick r:id="rId2"/>
              </a:rPr>
              <a:t>Jim Halfpenny</a:t>
            </a:r>
            <a:r>
              <a:rPr lang="en-US" dirty="0" smtClean="0"/>
              <a:t/>
            </a:r>
            <a:br>
              <a:rPr lang="en-US" dirty="0" smtClean="0"/>
            </a:br>
            <a:r>
              <a:rPr lang="en-US" dirty="0" smtClean="0"/>
              <a:t>and</a:t>
            </a:r>
            <a:br>
              <a:rPr lang="en-US" dirty="0" smtClean="0"/>
            </a:br>
            <a:r>
              <a:rPr lang="en-US" dirty="0" smtClean="0"/>
              <a:t>David Marx</a:t>
            </a:r>
            <a:br>
              <a:rPr lang="en-US" dirty="0" smtClean="0"/>
            </a:br>
            <a:endParaRPr lang="en-US" dirty="0"/>
          </a:p>
        </p:txBody>
      </p:sp>
      <p:pic>
        <p:nvPicPr>
          <p:cNvPr id="3" name="Picture 2" descr="z Halfpenny CNSC Aurora_808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4772" y="2470903"/>
            <a:ext cx="6242304" cy="4160520"/>
          </a:xfrm>
          <a:prstGeom prst="rect">
            <a:avLst/>
          </a:prstGeom>
        </p:spPr>
      </p:pic>
    </p:spTree>
    <p:extLst>
      <p:ext uri="{BB962C8B-B14F-4D97-AF65-F5344CB8AC3E}">
        <p14:creationId xmlns:p14="http://schemas.microsoft.com/office/powerpoint/2010/main" val="2994809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zHalfpenny aurora Dipper Overhead_791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1546030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zHalfpenny aurora zenith__792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81000"/>
            <a:ext cx="9144000"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542884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3" name="Picture 2" descr="z Halfpenny Igloo Aurora Curtain_822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47800" y="1346200"/>
            <a:ext cx="6242304" cy="4160520"/>
          </a:xfrm>
          <a:prstGeom prst="rect">
            <a:avLst/>
          </a:prstGeom>
        </p:spPr>
      </p:pic>
    </p:spTree>
    <p:extLst>
      <p:ext uri="{BB962C8B-B14F-4D97-AF65-F5344CB8AC3E}">
        <p14:creationId xmlns:p14="http://schemas.microsoft.com/office/powerpoint/2010/main" val="36686757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 name="Picture 2" descr="zHalfpenny Mike Aurora_790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01900" y="0"/>
            <a:ext cx="4137077" cy="6858000"/>
          </a:xfrm>
          <a:prstGeom prst="rect">
            <a:avLst/>
          </a:prstGeom>
        </p:spPr>
      </p:pic>
    </p:spTree>
    <p:extLst>
      <p:ext uri="{BB962C8B-B14F-4D97-AF65-F5344CB8AC3E}">
        <p14:creationId xmlns:p14="http://schemas.microsoft.com/office/powerpoint/2010/main" val="19257054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3" name="Picture 2" descr="zHalfpenny email aurora Nuksuk_7978 x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0580" y="934719"/>
            <a:ext cx="7622540" cy="5081693"/>
          </a:xfrm>
          <a:prstGeom prst="rect">
            <a:avLst/>
          </a:prstGeom>
        </p:spPr>
      </p:pic>
    </p:spTree>
    <p:extLst>
      <p:ext uri="{BB962C8B-B14F-4D97-AF65-F5344CB8AC3E}">
        <p14:creationId xmlns:p14="http://schemas.microsoft.com/office/powerpoint/2010/main" val="733621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 name="Picture 2" descr="zHalfpenny ppt aurora inuksuk_7964 x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54960" y="274638"/>
            <a:ext cx="3870960" cy="6438187"/>
          </a:xfrm>
          <a:prstGeom prst="rect">
            <a:avLst/>
          </a:prstGeom>
        </p:spPr>
      </p:pic>
    </p:spTree>
    <p:extLst>
      <p:ext uri="{BB962C8B-B14F-4D97-AF65-F5344CB8AC3E}">
        <p14:creationId xmlns:p14="http://schemas.microsoft.com/office/powerpoint/2010/main" val="1296946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veAV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965200" y="997817"/>
            <a:ext cx="7051040" cy="5288280"/>
          </a:xfrm>
          <a:prstGeom prst="rect">
            <a:avLst/>
          </a:prstGeom>
        </p:spPr>
      </p:pic>
      <p:sp>
        <p:nvSpPr>
          <p:cNvPr id="2" name="Title 1"/>
          <p:cNvSpPr>
            <a:spLocks noGrp="1"/>
          </p:cNvSpPr>
          <p:nvPr>
            <p:ph type="title"/>
          </p:nvPr>
        </p:nvSpPr>
        <p:spPr>
          <a:xfrm>
            <a:off x="457200" y="49682"/>
            <a:ext cx="8229600" cy="1143000"/>
          </a:xfrm>
        </p:spPr>
        <p:txBody>
          <a:bodyPr/>
          <a:lstStyle/>
          <a:p>
            <a:r>
              <a:rPr lang="en-US" dirty="0" smtClean="0">
                <a:hlinkClick r:id="rId5"/>
              </a:rPr>
              <a:t>Jim </a:t>
            </a:r>
            <a:r>
              <a:rPr lang="en-US" dirty="0" smtClean="0">
                <a:hlinkClick r:id="rId5"/>
              </a:rPr>
              <a:t>Halfpenny</a:t>
            </a:r>
            <a:r>
              <a:rPr lang="en-US" dirty="0" smtClean="0"/>
              <a:t> video</a:t>
            </a:r>
            <a:endParaRPr lang="en-US" dirty="0"/>
          </a:p>
        </p:txBody>
      </p:sp>
    </p:spTree>
    <p:extLst>
      <p:ext uri="{BB962C8B-B14F-4D97-AF65-F5344CB8AC3E}">
        <p14:creationId xmlns:p14="http://schemas.microsoft.com/office/powerpoint/2010/main" val="4158560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4"/>
              </a:rPr>
              <a:t>David </a:t>
            </a:r>
            <a:r>
              <a:rPr lang="en-US" dirty="0" smtClean="0">
                <a:hlinkClick r:id="rId4"/>
              </a:rPr>
              <a:t>Marx video</a:t>
            </a:r>
            <a:r>
              <a:rPr lang="en-US" dirty="0">
                <a:hlinkClick r:id="rId4"/>
              </a:rPr>
              <a:t/>
            </a:r>
            <a:br>
              <a:rPr lang="en-US" dirty="0">
                <a:hlinkClick r:id="rId4"/>
              </a:rPr>
            </a:br>
            <a:r>
              <a:rPr lang="en-US" sz="2000" dirty="0" smtClean="0">
                <a:hlinkClick r:id="rId5"/>
              </a:rPr>
              <a:t>davidmarx.com</a:t>
            </a:r>
            <a:endParaRPr lang="en-US" sz="2000" dirty="0"/>
          </a:p>
        </p:txBody>
      </p:sp>
      <p:pic>
        <p:nvPicPr>
          <p:cNvPr id="3" name="Aurora Lr 30f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0" y="922355"/>
            <a:ext cx="9144000" cy="5143500"/>
          </a:xfrm>
          <a:prstGeom prst="rect">
            <a:avLst/>
          </a:prstGeom>
        </p:spPr>
      </p:pic>
    </p:spTree>
    <p:extLst>
      <p:ext uri="{BB962C8B-B14F-4D97-AF65-F5344CB8AC3E}">
        <p14:creationId xmlns:p14="http://schemas.microsoft.com/office/powerpoint/2010/main" val="3449062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Fun Stuff</a:t>
            </a:r>
            <a:endParaRPr lang="en-US" dirty="0"/>
          </a:p>
        </p:txBody>
      </p:sp>
      <p:pic>
        <p:nvPicPr>
          <p:cNvPr id="3" name="Picture 2" descr="IMG_029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4969" y="603816"/>
            <a:ext cx="2121816" cy="2829088"/>
          </a:xfrm>
          <a:prstGeom prst="rect">
            <a:avLst/>
          </a:prstGeom>
        </p:spPr>
      </p:pic>
      <p:pic>
        <p:nvPicPr>
          <p:cNvPr id="4" name="Picture 3" descr="IMG_0357.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37829" y="1277904"/>
            <a:ext cx="3404276" cy="2553207"/>
          </a:xfrm>
          <a:prstGeom prst="rect">
            <a:avLst/>
          </a:prstGeom>
        </p:spPr>
      </p:pic>
      <p:pic>
        <p:nvPicPr>
          <p:cNvPr id="6" name="Picture 5" descr="IMG_030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40071" y="1186811"/>
            <a:ext cx="3074893" cy="2536997"/>
          </a:xfrm>
          <a:prstGeom prst="rect">
            <a:avLst/>
          </a:prstGeom>
        </p:spPr>
      </p:pic>
      <p:pic>
        <p:nvPicPr>
          <p:cNvPr id="10" name="Picture 9" descr="Booze and Fluff.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74081" y="4018501"/>
            <a:ext cx="3514080" cy="2327508"/>
          </a:xfrm>
          <a:prstGeom prst="rect">
            <a:avLst/>
          </a:prstGeom>
        </p:spPr>
      </p:pic>
      <p:pic>
        <p:nvPicPr>
          <p:cNvPr id="5" name="Picture 4" descr="Giant carrot versus the bread blob.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376547" y="3432904"/>
            <a:ext cx="2501876" cy="3349619"/>
          </a:xfrm>
          <a:prstGeom prst="rect">
            <a:avLst/>
          </a:prstGeom>
        </p:spPr>
      </p:pic>
    </p:spTree>
    <p:extLst>
      <p:ext uri="{BB962C8B-B14F-4D97-AF65-F5344CB8AC3E}">
        <p14:creationId xmlns:p14="http://schemas.microsoft.com/office/powerpoint/2010/main" val="2580078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41122"/>
          </a:xfrm>
        </p:spPr>
        <p:txBody>
          <a:bodyPr anchor="t"/>
          <a:lstStyle/>
          <a:p>
            <a:r>
              <a:rPr lang="en-US" dirty="0" smtClean="0"/>
              <a:t>But Why Churchill?</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Location, access and comfort</a:t>
            </a:r>
            <a:endParaRPr lang="en-US" dirty="0"/>
          </a:p>
        </p:txBody>
      </p:sp>
      <p:pic>
        <p:nvPicPr>
          <p:cNvPr id="5" name="Picture 4" descr="auroraoval.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153478"/>
            <a:ext cx="5052060" cy="4490720"/>
          </a:xfrm>
          <a:prstGeom prst="rect">
            <a:avLst/>
          </a:prstGeom>
        </p:spPr>
      </p:pic>
    </p:spTree>
    <p:extLst>
      <p:ext uri="{BB962C8B-B14F-4D97-AF65-F5344CB8AC3E}">
        <p14:creationId xmlns:p14="http://schemas.microsoft.com/office/powerpoint/2010/main" val="16526448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in Rome…</a:t>
            </a:r>
            <a:endParaRPr lang="en-US" dirty="0"/>
          </a:p>
        </p:txBody>
      </p:sp>
      <p:pic>
        <p:nvPicPr>
          <p:cNvPr id="3" name="Picture 2" descr="IMG_016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1165990"/>
            <a:ext cx="3902033" cy="5202710"/>
          </a:xfrm>
          <a:prstGeom prst="rect">
            <a:avLst/>
          </a:prstGeom>
        </p:spPr>
      </p:pic>
      <p:pic>
        <p:nvPicPr>
          <p:cNvPr id="4" name="Picture 3" descr="IMG_0165.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2873" y="1165990"/>
            <a:ext cx="3891536" cy="5188714"/>
          </a:xfrm>
          <a:prstGeom prst="rect">
            <a:avLst/>
          </a:prstGeom>
        </p:spPr>
      </p:pic>
    </p:spTree>
    <p:extLst>
      <p:ext uri="{BB962C8B-B14F-4D97-AF65-F5344CB8AC3E}">
        <p14:creationId xmlns:p14="http://schemas.microsoft.com/office/powerpoint/2010/main" val="2482311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Bannock and balloons</a:t>
            </a:r>
            <a:endParaRPr lang="en-US" dirty="0"/>
          </a:p>
        </p:txBody>
      </p:sp>
      <p:pic>
        <p:nvPicPr>
          <p:cNvPr id="3" name="Picture 2" descr="IMG_016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1589" y="1499129"/>
            <a:ext cx="2911505" cy="2183629"/>
          </a:xfrm>
          <a:prstGeom prst="rect">
            <a:avLst/>
          </a:prstGeom>
        </p:spPr>
      </p:pic>
      <p:pic>
        <p:nvPicPr>
          <p:cNvPr id="5" name="Picture 4" descr="IMG_029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2257" y="1249275"/>
            <a:ext cx="3938078" cy="3851932"/>
          </a:xfrm>
          <a:prstGeom prst="rect">
            <a:avLst/>
          </a:prstGeom>
        </p:spPr>
      </p:pic>
      <p:pic>
        <p:nvPicPr>
          <p:cNvPr id="6" name="Picture 5" descr="IMG_003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18231" y="3352221"/>
            <a:ext cx="3938688" cy="2954016"/>
          </a:xfrm>
          <a:prstGeom prst="rect">
            <a:avLst/>
          </a:prstGeom>
        </p:spPr>
      </p:pic>
    </p:spTree>
    <p:extLst>
      <p:ext uri="{BB962C8B-B14F-4D97-AF65-F5344CB8AC3E}">
        <p14:creationId xmlns:p14="http://schemas.microsoft.com/office/powerpoint/2010/main" val="2547699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descr="BrianLinda.jpg"/>
          <p:cNvPicPr>
            <a:picLocks noChangeAspect="1"/>
          </p:cNvPicPr>
          <p:nvPr/>
        </p:nvPicPr>
        <p:blipFill>
          <a:blip r:embed="rId2" cstate="print"/>
          <a:stretch>
            <a:fillRect/>
          </a:stretch>
        </p:blipFill>
        <p:spPr>
          <a:xfrm>
            <a:off x="304800" y="1221921"/>
            <a:ext cx="3886200" cy="2914650"/>
          </a:xfrm>
          <a:prstGeom prst="rect">
            <a:avLst/>
          </a:prstGeom>
        </p:spPr>
      </p:pic>
      <p:pic>
        <p:nvPicPr>
          <p:cNvPr id="5" name="Picture 4" descr="flagsblowing.jpg"/>
          <p:cNvPicPr>
            <a:picLocks noChangeAspect="1"/>
          </p:cNvPicPr>
          <p:nvPr/>
        </p:nvPicPr>
        <p:blipFill>
          <a:blip r:embed="rId3" cstate="print"/>
          <a:stretch>
            <a:fillRect/>
          </a:stretch>
        </p:blipFill>
        <p:spPr>
          <a:xfrm>
            <a:off x="4191000" y="1083127"/>
            <a:ext cx="3839030" cy="2879273"/>
          </a:xfrm>
          <a:prstGeom prst="rect">
            <a:avLst/>
          </a:prstGeom>
        </p:spPr>
      </p:pic>
      <p:pic>
        <p:nvPicPr>
          <p:cNvPr id="3" name="Picture 2" descr="LesyaAndrewkitchen.jpg"/>
          <p:cNvPicPr>
            <a:picLocks noChangeAspect="1"/>
          </p:cNvPicPr>
          <p:nvPr/>
        </p:nvPicPr>
        <p:blipFill>
          <a:blip r:embed="rId4" cstate="print"/>
          <a:stretch>
            <a:fillRect/>
          </a:stretch>
        </p:blipFill>
        <p:spPr>
          <a:xfrm>
            <a:off x="4934856" y="3701142"/>
            <a:ext cx="4209143" cy="3156857"/>
          </a:xfrm>
          <a:prstGeom prst="rect">
            <a:avLst/>
          </a:prstGeom>
        </p:spPr>
      </p:pic>
      <p:pic>
        <p:nvPicPr>
          <p:cNvPr id="6" name="Picture 5" descr="Hoarfrost.jpg"/>
          <p:cNvPicPr>
            <a:picLocks noChangeAspect="1"/>
          </p:cNvPicPr>
          <p:nvPr/>
        </p:nvPicPr>
        <p:blipFill>
          <a:blip r:embed="rId5" cstate="print"/>
          <a:stretch>
            <a:fillRect/>
          </a:stretch>
        </p:blipFill>
        <p:spPr>
          <a:xfrm>
            <a:off x="740227" y="3962400"/>
            <a:ext cx="3940629" cy="2627086"/>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 name="Picture 2" descr="IMG_018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8613" y="379855"/>
            <a:ext cx="5417172" cy="4062879"/>
          </a:xfrm>
          <a:prstGeom prst="rect">
            <a:avLst/>
          </a:prstGeom>
        </p:spPr>
      </p:pic>
      <p:pic>
        <p:nvPicPr>
          <p:cNvPr id="4" name="Picture 3" descr="IMG_028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2897" y="3341810"/>
            <a:ext cx="2340439" cy="3120585"/>
          </a:xfrm>
          <a:prstGeom prst="rect">
            <a:avLst/>
          </a:prstGeom>
        </p:spPr>
      </p:pic>
      <p:pic>
        <p:nvPicPr>
          <p:cNvPr id="5" name="Picture 4" descr="Lesya.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 y="4364166"/>
            <a:ext cx="2797639" cy="2098229"/>
          </a:xfrm>
          <a:prstGeom prst="rect">
            <a:avLst/>
          </a:prstGeom>
        </p:spPr>
      </p:pic>
      <p:pic>
        <p:nvPicPr>
          <p:cNvPr id="6" name="Picture 5" descr="DSC_0005.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58172" y="3968024"/>
            <a:ext cx="3508215" cy="2323623"/>
          </a:xfrm>
          <a:prstGeom prst="rect">
            <a:avLst/>
          </a:prstGeom>
        </p:spPr>
      </p:pic>
      <p:pic>
        <p:nvPicPr>
          <p:cNvPr id="7" name="Picture 6" descr="IMG_0262.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47603" y="837922"/>
            <a:ext cx="3525733" cy="2644300"/>
          </a:xfrm>
          <a:prstGeom prst="rect">
            <a:avLst/>
          </a:prstGeom>
        </p:spPr>
      </p:pic>
    </p:spTree>
    <p:extLst>
      <p:ext uri="{BB962C8B-B14F-4D97-AF65-F5344CB8AC3E}">
        <p14:creationId xmlns:p14="http://schemas.microsoft.com/office/powerpoint/2010/main" val="8231943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endParaRPr lang="en-US" dirty="0"/>
          </a:p>
        </p:txBody>
      </p:sp>
      <p:pic>
        <p:nvPicPr>
          <p:cNvPr id="3" name="Picture 2" descr="DSC_033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29077"/>
            <a:ext cx="9144000" cy="6057220"/>
          </a:xfrm>
          <a:prstGeom prst="rect">
            <a:avLst/>
          </a:prstGeom>
        </p:spPr>
      </p:pic>
    </p:spTree>
    <p:extLst>
      <p:ext uri="{BB962C8B-B14F-4D97-AF65-F5344CB8AC3E}">
        <p14:creationId xmlns:p14="http://schemas.microsoft.com/office/powerpoint/2010/main" val="1823430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8882"/>
          </a:xfrm>
        </p:spPr>
        <p:txBody>
          <a:bodyPr anchor="t">
            <a:normAutofit/>
          </a:bodyPr>
          <a:lstStyle/>
          <a:p>
            <a:r>
              <a:rPr lang="en-US" sz="4000" dirty="0" smtClean="0"/>
              <a:t>Churchill Northern Research Centre</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Green facility, arctic research, heated viewing dome, knowledgeable staff and lecturers, great food, side trips</a:t>
            </a:r>
            <a:endParaRPr lang="en-US" sz="4000" dirty="0"/>
          </a:p>
        </p:txBody>
      </p:sp>
      <p:pic>
        <p:nvPicPr>
          <p:cNvPr id="3" name="Picture 2" descr="IMG_005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13280" y="1023620"/>
            <a:ext cx="4815840" cy="3611880"/>
          </a:xfrm>
          <a:prstGeom prst="rect">
            <a:avLst/>
          </a:prstGeom>
        </p:spPr>
      </p:pic>
    </p:spTree>
    <p:extLst>
      <p:ext uri="{BB962C8B-B14F-4D97-AF65-F5344CB8AC3E}">
        <p14:creationId xmlns:p14="http://schemas.microsoft.com/office/powerpoint/2010/main" val="2991477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563</TotalTime>
  <Words>195</Words>
  <Application>Microsoft Office PowerPoint</Application>
  <PresentationFormat>On-screen Show (4:3)</PresentationFormat>
  <Paragraphs>47</Paragraphs>
  <Slides>84</Slides>
  <Notes>0</Notes>
  <HiddenSlides>0</HiddenSlides>
  <MMClips>4</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Cold Lights Dancing</vt:lpstr>
      <vt:lpstr>Haiku</vt:lpstr>
      <vt:lpstr>Churchill, Manitoba</vt:lpstr>
      <vt:lpstr>Where the Fuquawee</vt:lpstr>
      <vt:lpstr>PowerPoint Presentation</vt:lpstr>
      <vt:lpstr>Winnipeg to Churchill via Thompson</vt:lpstr>
      <vt:lpstr>58 Degrees but not the temperature</vt:lpstr>
      <vt:lpstr>But Why Churchill?        Location, access and comfort</vt:lpstr>
      <vt:lpstr>Churchill Northern Research Centre       Green facility, arctic research, heated viewing dome, knowledgeable staff and lecturers, great food, side trips</vt:lpstr>
      <vt:lpstr>Northern Lights Programs</vt:lpstr>
      <vt:lpstr>PowerPoint Presentation</vt:lpstr>
      <vt:lpstr>Roger “starman” Woloshyn</vt:lpstr>
      <vt:lpstr>Location, location, location</vt:lpstr>
      <vt:lpstr>PowerPoint Presentation</vt:lpstr>
      <vt:lpstr>Other Groups:  Schools on Tundra Local scout groups Travel Manitoba Gap Adventure North of 58 </vt:lpstr>
      <vt:lpstr>Earthwatch Earthwatch runs 6 field programs out of CNSC each year focusing on climate change effects at the arctic edge. Fixed stations were established in the 90s and early 00s to monitor snow conditions, wetlands, and tree margins, among other things.  http://www.earthwatch.org/Briefings/KERSHAW_BRIEFING.PDF</vt:lpstr>
      <vt:lpstr>Research at the CNSC is on-going through principal investigators, and the tour groups help provide financial support to maintain both the centre and the research. Polar bear community health and populations are investigated. Staffers provide data in the frequent updating of the Earth’s geomagnetic pole.</vt:lpstr>
      <vt:lpstr>Earthwatch Morning Komitak Commute</vt:lpstr>
      <vt:lpstr>Field Research</vt:lpstr>
      <vt:lpstr>Snowpit</vt:lpstr>
      <vt:lpstr>Must be a biologist</vt:lpstr>
      <vt:lpstr>Out standing in the field</vt:lpstr>
      <vt:lpstr>PowerPoint Presentation</vt:lpstr>
      <vt:lpstr>PowerPoint Presentation</vt:lpstr>
      <vt:lpstr>PowerPoint Presentation</vt:lpstr>
      <vt:lpstr>And now some of our 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Wolf carcass</vt:lpstr>
      <vt:lpstr>Churchill Hilton</vt:lpstr>
      <vt:lpstr>Ready for bed</vt:lpstr>
      <vt:lpstr>PowerPoint Presentation</vt:lpstr>
      <vt:lpstr>PowerPoint Presentation</vt:lpstr>
      <vt:lpstr>PowerPoint Presentation</vt:lpstr>
      <vt:lpstr>PowerPoint Presentation</vt:lpstr>
      <vt:lpstr>PowerPoint Presentation</vt:lpstr>
      <vt:lpstr>Comet Pan-STARRS</vt:lpstr>
      <vt:lpstr>Pan-STARRS with aurora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Brian’s Time Lapse</vt:lpstr>
      <vt:lpstr>Some pics from the pros Jim Halfpenny and David Marx </vt:lpstr>
      <vt:lpstr>PowerPoint Presentation</vt:lpstr>
      <vt:lpstr>PowerPoint Presentation</vt:lpstr>
      <vt:lpstr> </vt:lpstr>
      <vt:lpstr> </vt:lpstr>
      <vt:lpstr> </vt:lpstr>
      <vt:lpstr> </vt:lpstr>
      <vt:lpstr>Jim Halfpenny video</vt:lpstr>
      <vt:lpstr>David Marx video davidmarx.com</vt:lpstr>
      <vt:lpstr>Fun Stuff</vt:lpstr>
      <vt:lpstr>When in Rome…</vt:lpstr>
      <vt:lpstr>Bannock and balloons</vt:lpstr>
      <vt:lpstr> </vt:lpstr>
      <vt:lpstr> </vt:lpstr>
      <vt:lpstr>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Lights Dancing</dc:title>
  <dc:creator>Brian Friedmann</dc:creator>
  <cp:lastModifiedBy> </cp:lastModifiedBy>
  <cp:revision>47</cp:revision>
  <dcterms:created xsi:type="dcterms:W3CDTF">2013-04-01T13:28:06Z</dcterms:created>
  <dcterms:modified xsi:type="dcterms:W3CDTF">2013-04-06T13:42:15Z</dcterms:modified>
</cp:coreProperties>
</file>